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6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59F0BB-C517-47FB-76BF-E041BA884B42}" name="Jones, Kaylei, PSIA" initials="K." userId="S::Kaylei.Jones@psia.nm.gov::e29c987d-c0ba-46ea-a3e4-7f829d96db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29A2C-128F-480F-BC72-BFA692857528}" v="4" dt="2026-08-10T19:15:08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5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Kaylei, PSIA" userId="e29c987d-c0ba-46ea-a3e4-7f829d96db99" providerId="ADAL" clId="{FF052A87-8C72-4216-9D00-35A1D4DDC610}"/>
    <pc:docChg chg="undo custSel modSld">
      <pc:chgData name="Jones, Kaylei, PSIA" userId="e29c987d-c0ba-46ea-a3e4-7f829d96db99" providerId="ADAL" clId="{FF052A87-8C72-4216-9D00-35A1D4DDC610}" dt="2026-08-10T19:57:12.432" v="452" actId="1035"/>
      <pc:docMkLst>
        <pc:docMk/>
      </pc:docMkLst>
      <pc:sldChg chg="modSp mod">
        <pc:chgData name="Jones, Kaylei, PSIA" userId="e29c987d-c0ba-46ea-a3e4-7f829d96db99" providerId="ADAL" clId="{FF052A87-8C72-4216-9D00-35A1D4DDC610}" dt="2026-07-21T14:09:27.635" v="27" actId="2711"/>
        <pc:sldMkLst>
          <pc:docMk/>
          <pc:sldMk cId="0" sldId="256"/>
        </pc:sldMkLst>
        <pc:spChg chg="mod">
          <ac:chgData name="Jones, Kaylei, PSIA" userId="e29c987d-c0ba-46ea-a3e4-7f829d96db99" providerId="ADAL" clId="{FF052A87-8C72-4216-9D00-35A1D4DDC610}" dt="2026-07-21T14:09:27.635" v="27" actId="2711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0T22:53:46.134" v="9" actId="113"/>
        <pc:sldMkLst>
          <pc:docMk/>
          <pc:sldMk cId="0" sldId="257"/>
        </pc:sldMkLst>
        <pc:spChg chg="mod">
          <ac:chgData name="Jones, Kaylei, PSIA" userId="e29c987d-c0ba-46ea-a3e4-7f829d96db99" providerId="ADAL" clId="{FF052A87-8C72-4216-9D00-35A1D4DDC610}" dt="2026-07-20T22:52:30.091" v="5" actId="113"/>
          <ac:spMkLst>
            <pc:docMk/>
            <pc:sldMk cId="0" sldId="257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2:53:46.134" v="9" actId="113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2T22:35:04.521" v="346" actId="207"/>
        <pc:sldMkLst>
          <pc:docMk/>
          <pc:sldMk cId="0" sldId="258"/>
        </pc:sldMkLst>
        <pc:spChg chg="mod">
          <ac:chgData name="Jones, Kaylei, PSIA" userId="e29c987d-c0ba-46ea-a3e4-7f829d96db99" providerId="ADAL" clId="{FF052A87-8C72-4216-9D00-35A1D4DDC610}" dt="2026-07-22T22:35:00.692" v="345" actId="207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1T14:29:42.110" v="87" actId="20577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2T22:35:04.521" v="346" actId="207"/>
          <ac:spMkLst>
            <pc:docMk/>
            <pc:sldMk cId="0" sldId="258"/>
            <ac:spMk id="7" creationId="{373894A0-B869-6085-5027-F9C85C56576F}"/>
          </ac:spMkLst>
        </pc:spChg>
      </pc:sldChg>
      <pc:sldChg chg="modSp mod">
        <pc:chgData name="Jones, Kaylei, PSIA" userId="e29c987d-c0ba-46ea-a3e4-7f829d96db99" providerId="ADAL" clId="{FF052A87-8C72-4216-9D00-35A1D4DDC610}" dt="2026-07-22T22:36:31.223" v="357" actId="20577"/>
        <pc:sldMkLst>
          <pc:docMk/>
          <pc:sldMk cId="0" sldId="259"/>
        </pc:sldMkLst>
        <pc:spChg chg="mod">
          <ac:chgData name="Jones, Kaylei, PSIA" userId="e29c987d-c0ba-46ea-a3e4-7f829d96db99" providerId="ADAL" clId="{FF052A87-8C72-4216-9D00-35A1D4DDC610}" dt="2026-07-22T22:36:31.223" v="357" actId="20577"/>
          <ac:spMkLst>
            <pc:docMk/>
            <pc:sldMk cId="0" sldId="259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1T14:30:08.634" v="93" actId="14100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2T22:37:28.797" v="361" actId="20577"/>
        <pc:sldMkLst>
          <pc:docMk/>
          <pc:sldMk cId="0" sldId="260"/>
        </pc:sldMkLst>
        <pc:spChg chg="mod">
          <ac:chgData name="Jones, Kaylei, PSIA" userId="e29c987d-c0ba-46ea-a3e4-7f829d96db99" providerId="ADAL" clId="{FF052A87-8C72-4216-9D00-35A1D4DDC610}" dt="2026-07-22T22:37:28.797" v="361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0T22:55:02.540" v="22" actId="6549"/>
          <ac:spMkLst>
            <pc:docMk/>
            <pc:sldMk cId="0" sldId="260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3T20:59:31.896" v="386" actId="14100"/>
        <pc:sldMkLst>
          <pc:docMk/>
          <pc:sldMk cId="0" sldId="261"/>
        </pc:sldMkLst>
        <pc:spChg chg="mod">
          <ac:chgData name="Jones, Kaylei, PSIA" userId="e29c987d-c0ba-46ea-a3e4-7f829d96db99" providerId="ADAL" clId="{FF052A87-8C72-4216-9D00-35A1D4DDC610}" dt="2026-07-23T20:59:26.318" v="385" actId="20577"/>
          <ac:spMkLst>
            <pc:docMk/>
            <pc:sldMk cId="0" sldId="261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1T14:13:12.567" v="57" actId="1076"/>
          <ac:spMkLst>
            <pc:docMk/>
            <pc:sldMk cId="0" sldId="261"/>
            <ac:spMk id="12" creationId="{05380580-1754-6D6F-B44F-B9E149B59D52}"/>
          </ac:spMkLst>
        </pc:spChg>
        <pc:cxnChg chg="mod">
          <ac:chgData name="Jones, Kaylei, PSIA" userId="e29c987d-c0ba-46ea-a3e4-7f829d96db99" providerId="ADAL" clId="{FF052A87-8C72-4216-9D00-35A1D4DDC610}" dt="2026-07-23T20:59:31.896" v="386" actId="14100"/>
          <ac:cxnSpMkLst>
            <pc:docMk/>
            <pc:sldMk cId="0" sldId="261"/>
            <ac:cxnSpMk id="18" creationId="{2219C899-5F41-60BC-3175-8493E849A5D5}"/>
          </ac:cxnSpMkLst>
        </pc:cxnChg>
      </pc:sldChg>
      <pc:sldChg chg="modSp mod">
        <pc:chgData name="Jones, Kaylei, PSIA" userId="e29c987d-c0ba-46ea-a3e4-7f829d96db99" providerId="ADAL" clId="{FF052A87-8C72-4216-9D00-35A1D4DDC610}" dt="2026-07-21T14:27:12.347" v="74" actId="1076"/>
        <pc:sldMkLst>
          <pc:docMk/>
          <pc:sldMk cId="0" sldId="262"/>
        </pc:sldMkLst>
        <pc:spChg chg="mod">
          <ac:chgData name="Jones, Kaylei, PSIA" userId="e29c987d-c0ba-46ea-a3e4-7f829d96db99" providerId="ADAL" clId="{FF052A87-8C72-4216-9D00-35A1D4DDC610}" dt="2026-07-21T14:27:06.204" v="73" actId="2711"/>
          <ac:spMkLst>
            <pc:docMk/>
            <pc:sldMk cId="0" sldId="262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1T14:27:12.347" v="74" actId="1076"/>
          <ac:spMkLst>
            <pc:docMk/>
            <pc:sldMk cId="0" sldId="262"/>
            <ac:spMk id="6" creationId="{00000000-0000-0000-0000-000000000000}"/>
          </ac:spMkLst>
        </pc:spChg>
        <pc:picChg chg="mod">
          <ac:chgData name="Jones, Kaylei, PSIA" userId="e29c987d-c0ba-46ea-a3e4-7f829d96db99" providerId="ADAL" clId="{FF052A87-8C72-4216-9D00-35A1D4DDC610}" dt="2026-07-21T14:13:35.104" v="61" actId="1076"/>
          <ac:picMkLst>
            <pc:docMk/>
            <pc:sldMk cId="0" sldId="262"/>
            <ac:picMk id="22" creationId="{D4BEF04C-CEF2-0493-2249-BB3072FB5E03}"/>
          </ac:picMkLst>
        </pc:picChg>
      </pc:sldChg>
      <pc:sldChg chg="addSp delSp modSp mod">
        <pc:chgData name="Jones, Kaylei, PSIA" userId="e29c987d-c0ba-46ea-a3e4-7f829d96db99" providerId="ADAL" clId="{FF052A87-8C72-4216-9D00-35A1D4DDC610}" dt="2026-07-23T21:14:43.545" v="387" actId="2711"/>
        <pc:sldMkLst>
          <pc:docMk/>
          <pc:sldMk cId="0" sldId="263"/>
        </pc:sldMkLst>
        <pc:spChg chg="mod">
          <ac:chgData name="Jones, Kaylei, PSIA" userId="e29c987d-c0ba-46ea-a3e4-7f829d96db99" providerId="ADAL" clId="{FF052A87-8C72-4216-9D00-35A1D4DDC610}" dt="2026-07-23T21:14:43.545" v="387" actId="2711"/>
          <ac:spMkLst>
            <pc:docMk/>
            <pc:sldMk cId="0" sldId="263"/>
            <ac:spMk id="5" creationId="{00000000-0000-0000-0000-000000000000}"/>
          </ac:spMkLst>
        </pc:spChg>
        <pc:spChg chg="add mod ord">
          <ac:chgData name="Jones, Kaylei, PSIA" userId="e29c987d-c0ba-46ea-a3e4-7f829d96db99" providerId="ADAL" clId="{FF052A87-8C72-4216-9D00-35A1D4DDC610}" dt="2026-07-21T15:37:31.699" v="291" actId="14100"/>
          <ac:spMkLst>
            <pc:docMk/>
            <pc:sldMk cId="0" sldId="263"/>
            <ac:spMk id="10" creationId="{37D0FA2E-E874-304B-A6F2-88F393EE93FD}"/>
          </ac:spMkLst>
        </pc:spChg>
        <pc:cxnChg chg="mod">
          <ac:chgData name="Jones, Kaylei, PSIA" userId="e29c987d-c0ba-46ea-a3e4-7f829d96db99" providerId="ADAL" clId="{FF052A87-8C72-4216-9D00-35A1D4DDC610}" dt="2026-07-21T14:32:14.471" v="118" actId="14100"/>
          <ac:cxnSpMkLst>
            <pc:docMk/>
            <pc:sldMk cId="0" sldId="263"/>
            <ac:cxnSpMk id="26" creationId="{70571D99-7D73-BC87-BABD-534538279487}"/>
          </ac:cxnSpMkLst>
        </pc:cxnChg>
        <pc:cxnChg chg="mod">
          <ac:chgData name="Jones, Kaylei, PSIA" userId="e29c987d-c0ba-46ea-a3e4-7f829d96db99" providerId="ADAL" clId="{FF052A87-8C72-4216-9D00-35A1D4DDC610}" dt="2026-07-21T14:31:42.506" v="112" actId="14100"/>
          <ac:cxnSpMkLst>
            <pc:docMk/>
            <pc:sldMk cId="0" sldId="263"/>
            <ac:cxnSpMk id="29" creationId="{57FBE3E8-6AAA-5E72-002A-08D7301F47D8}"/>
          </ac:cxnSpMkLst>
        </pc:cxnChg>
      </pc:sldChg>
      <pc:sldChg chg="modSp mod modCm">
        <pc:chgData name="Jones, Kaylei, PSIA" userId="e29c987d-c0ba-46ea-a3e4-7f829d96db99" providerId="ADAL" clId="{FF052A87-8C72-4216-9D00-35A1D4DDC610}" dt="2026-08-10T19:15:29.494" v="446" actId="2711"/>
        <pc:sldMkLst>
          <pc:docMk/>
          <pc:sldMk cId="0" sldId="264"/>
        </pc:sldMkLst>
        <pc:spChg chg="mod">
          <ac:chgData name="Jones, Kaylei, PSIA" userId="e29c987d-c0ba-46ea-a3e4-7f829d96db99" providerId="ADAL" clId="{FF052A87-8C72-4216-9D00-35A1D4DDC610}" dt="2026-08-10T19:15:29.494" v="446" actId="2711"/>
          <ac:spMkLst>
            <pc:docMk/>
            <pc:sldMk cId="0" sldId="264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1T15:40:49.880" v="314" actId="108"/>
          <ac:spMkLst>
            <pc:docMk/>
            <pc:sldMk cId="0" sldId="264"/>
            <ac:spMk id="6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ones, Kaylei, PSIA" userId="e29c987d-c0ba-46ea-a3e4-7f829d96db99" providerId="ADAL" clId="{FF052A87-8C72-4216-9D00-35A1D4DDC610}" dt="2026-08-10T19:14:55.566" v="444" actId="20577"/>
              <pc2:cmMkLst xmlns:pc2="http://schemas.microsoft.com/office/powerpoint/2019/9/main/command">
                <pc:docMk/>
                <pc:sldMk cId="0" sldId="264"/>
                <pc2:cmMk id="{1D16C60A-3AC0-4C52-93D6-F654A706F779}"/>
              </pc2:cmMkLst>
            </pc226:cmChg>
          </p:ext>
        </pc:extLst>
      </pc:sldChg>
      <pc:sldChg chg="modSp mod">
        <pc:chgData name="Jones, Kaylei, PSIA" userId="e29c987d-c0ba-46ea-a3e4-7f829d96db99" providerId="ADAL" clId="{FF052A87-8C72-4216-9D00-35A1D4DDC610}" dt="2026-07-20T22:55:19.538" v="26" actId="20577"/>
        <pc:sldMkLst>
          <pc:docMk/>
          <pc:sldMk cId="0" sldId="265"/>
        </pc:sldMkLst>
        <pc:spChg chg="mod">
          <ac:chgData name="Jones, Kaylei, PSIA" userId="e29c987d-c0ba-46ea-a3e4-7f829d96db99" providerId="ADAL" clId="{FF052A87-8C72-4216-9D00-35A1D4DDC610}" dt="2026-07-20T22:55:19.538" v="26" actId="20577"/>
          <ac:spMkLst>
            <pc:docMk/>
            <pc:sldMk cId="0" sldId="265"/>
            <ac:spMk id="5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7-21T15:40:37.525" v="313" actId="1076"/>
        <pc:sldMkLst>
          <pc:docMk/>
          <pc:sldMk cId="895095233" sldId="266"/>
        </pc:sldMkLst>
        <pc:spChg chg="mod">
          <ac:chgData name="Jones, Kaylei, PSIA" userId="e29c987d-c0ba-46ea-a3e4-7f829d96db99" providerId="ADAL" clId="{FF052A87-8C72-4216-9D00-35A1D4DDC610}" dt="2026-07-21T15:35:18.242" v="288" actId="1076"/>
          <ac:spMkLst>
            <pc:docMk/>
            <pc:sldMk cId="895095233" sldId="266"/>
            <ac:spMk id="5" creationId="{38E91C3A-0486-3E1A-09A2-969305A178F8}"/>
          </ac:spMkLst>
        </pc:spChg>
        <pc:spChg chg="mod">
          <ac:chgData name="Jones, Kaylei, PSIA" userId="e29c987d-c0ba-46ea-a3e4-7f829d96db99" providerId="ADAL" clId="{FF052A87-8C72-4216-9D00-35A1D4DDC610}" dt="2026-07-21T15:40:37.525" v="313" actId="1076"/>
          <ac:spMkLst>
            <pc:docMk/>
            <pc:sldMk cId="895095233" sldId="266"/>
            <ac:spMk id="6" creationId="{70233BAA-2DC9-9A6A-15C9-4B4836FADD86}"/>
          </ac:spMkLst>
        </pc:spChg>
        <pc:picChg chg="add mod">
          <ac:chgData name="Jones, Kaylei, PSIA" userId="e29c987d-c0ba-46ea-a3e4-7f829d96db99" providerId="ADAL" clId="{FF052A87-8C72-4216-9D00-35A1D4DDC610}" dt="2026-07-21T15:33:20.450" v="267" actId="1076"/>
          <ac:picMkLst>
            <pc:docMk/>
            <pc:sldMk cId="895095233" sldId="266"/>
            <ac:picMk id="9" creationId="{C46619B7-86D3-8A14-75CA-4D833163E121}"/>
          </ac:picMkLst>
        </pc:picChg>
      </pc:sldChg>
      <pc:sldChg chg="modSp mod">
        <pc:chgData name="Jones, Kaylei, PSIA" userId="e29c987d-c0ba-46ea-a3e4-7f829d96db99" providerId="ADAL" clId="{FF052A87-8C72-4216-9D00-35A1D4DDC610}" dt="2026-08-10T19:57:12.432" v="452" actId="1035"/>
        <pc:sldMkLst>
          <pc:docMk/>
          <pc:sldMk cId="256576241" sldId="269"/>
        </pc:sldMkLst>
        <pc:spChg chg="mod">
          <ac:chgData name="Jones, Kaylei, PSIA" userId="e29c987d-c0ba-46ea-a3e4-7f829d96db99" providerId="ADAL" clId="{FF052A87-8C72-4216-9D00-35A1D4DDC610}" dt="2026-08-10T19:57:12.432" v="452" actId="1035"/>
          <ac:spMkLst>
            <pc:docMk/>
            <pc:sldMk cId="256576241" sldId="269"/>
            <ac:spMk id="2" creationId="{2CD59408-2C3A-D084-B0A9-68E19E303E35}"/>
          </ac:spMkLst>
        </pc:spChg>
        <pc:spChg chg="mod ord">
          <ac:chgData name="Jones, Kaylei, PSIA" userId="e29c987d-c0ba-46ea-a3e4-7f829d96db99" providerId="ADAL" clId="{FF052A87-8C72-4216-9D00-35A1D4DDC610}" dt="2026-07-21T15:37:54.308" v="304" actId="20577"/>
          <ac:spMkLst>
            <pc:docMk/>
            <pc:sldMk cId="256576241" sldId="269"/>
            <ac:spMk id="5" creationId="{DD93669B-9397-34FC-58DB-F55EBA27061D}"/>
          </ac:spMkLst>
        </pc:spChg>
        <pc:spChg chg="mod">
          <ac:chgData name="Jones, Kaylei, PSIA" userId="e29c987d-c0ba-46ea-a3e4-7f829d96db99" providerId="ADAL" clId="{FF052A87-8C72-4216-9D00-35A1D4DDC610}" dt="2026-07-21T14:33:03.959" v="130" actId="1076"/>
          <ac:spMkLst>
            <pc:docMk/>
            <pc:sldMk cId="256576241" sldId="269"/>
            <ac:spMk id="7" creationId="{1A1658A8-E579-4930-6137-F5451FC1DAE4}"/>
          </ac:spMkLst>
        </pc:spChg>
        <pc:picChg chg="mod modCrop">
          <ac:chgData name="Jones, Kaylei, PSIA" userId="e29c987d-c0ba-46ea-a3e4-7f829d96db99" providerId="ADAL" clId="{FF052A87-8C72-4216-9D00-35A1D4DDC610}" dt="2026-08-10T19:17:13.938" v="449" actId="208"/>
          <ac:picMkLst>
            <pc:docMk/>
            <pc:sldMk cId="256576241" sldId="269"/>
            <ac:picMk id="6" creationId="{3972ED73-20AF-300D-A9BF-7EA068AA098C}"/>
          </ac:picMkLst>
        </pc:picChg>
        <pc:cxnChg chg="mod ord">
          <ac:chgData name="Jones, Kaylei, PSIA" userId="e29c987d-c0ba-46ea-a3e4-7f829d96db99" providerId="ADAL" clId="{FF052A87-8C72-4216-9D00-35A1D4DDC610}" dt="2026-07-21T15:38:07.833" v="306" actId="14100"/>
          <ac:cxnSpMkLst>
            <pc:docMk/>
            <pc:sldMk cId="256576241" sldId="269"/>
            <ac:cxnSpMk id="8" creationId="{2A7A3DA5-0553-24F5-5CFD-D675261EB4DE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194D9-EBA0-4AD2-ACD0-2540FF920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F2BC8-2760-4151-9424-9BE11C28D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85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F2BC8-2760-4151-9424-9BE11C28D8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863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mpsia.com/index.html" TargetMode="External"/><Relationship Id="rId2" Type="http://schemas.openxmlformats.org/officeDocument/2006/relationships/hyperlink" Target="https://nmpsia.com/employer-trainings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1966271"/>
            <a:ext cx="1085782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sz="4000" dirty="0"/>
              <a:t>Employer </a:t>
            </a:r>
            <a:r>
              <a:rPr sz="4000" dirty="0" err="1"/>
              <a:t>MyBenefits</a:t>
            </a:r>
            <a:r>
              <a:rPr sz="4000" dirty="0"/>
              <a:t> Portal Tutoria</a:t>
            </a:r>
            <a:r>
              <a:rPr lang="en-US" sz="4000" dirty="0"/>
              <a:t>l</a:t>
            </a:r>
            <a:endParaRPr sz="4000" dirty="0"/>
          </a:p>
          <a:p>
            <a:pPr algn="ctr">
              <a:defRPr sz="2400"/>
            </a:pPr>
            <a:r>
              <a:rPr lang="en-US" sz="4000" dirty="0"/>
              <a:t>Canceling An Employee</a:t>
            </a:r>
          </a:p>
          <a:p>
            <a:pPr algn="ctr">
              <a:defRPr sz="2400"/>
            </a:pPr>
            <a:r>
              <a:rPr lang="en-US" sz="3000" dirty="0"/>
              <a:t>Single or Multiple Transactions</a:t>
            </a:r>
            <a:endParaRPr sz="3000" dirty="0"/>
          </a:p>
        </p:txBody>
      </p:sp>
      <p:pic>
        <p:nvPicPr>
          <p:cNvPr id="5" name="Picture 4" descr="A logo with blue text&#10;&#10;Description automatically generated">
            <a:extLst>
              <a:ext uri="{FF2B5EF4-FFF2-40B4-BE49-F238E27FC236}">
                <a16:creationId xmlns:a16="http://schemas.microsoft.com/office/drawing/2014/main" id="{A6761ECA-79B0-D981-C770-5CD50DF27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84" y="5015620"/>
            <a:ext cx="2942965" cy="1740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A557F1-935F-B4E0-2F58-CF04144EF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4" y="5314384"/>
            <a:ext cx="2574447" cy="11902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4319-BC17-CCFB-E705-87F4514F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2A8054-9E5C-ACEC-82AD-F85EDCB9DADC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3CB36-A29A-F2F1-094C-1ACF84F9AD08}"/>
              </a:ext>
            </a:extLst>
          </p:cNvPr>
          <p:cNvSpPr txBox="1"/>
          <p:nvPr/>
        </p:nvSpPr>
        <p:spPr>
          <a:xfrm>
            <a:off x="274320" y="45720"/>
            <a:ext cx="259026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After Submission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111EF-80E7-F016-4C19-C20B9B1CFB25}"/>
              </a:ext>
            </a:extLst>
          </p:cNvPr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10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8E91C3A-0486-3E1A-09A2-969305A178F8}"/>
              </a:ext>
            </a:extLst>
          </p:cNvPr>
          <p:cNvSpPr/>
          <p:nvPr/>
        </p:nvSpPr>
        <p:spPr>
          <a:xfrm>
            <a:off x="467223" y="890168"/>
            <a:ext cx="4794715" cy="3143363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The transaction will be routed to your EASI Edu Representative for final approval.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Cancellation of Enrollment is created and can be found on Employee account or Employer account under reports.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0233BAA-2DC9-9A6A-15C9-4B4836FADD86}"/>
              </a:ext>
            </a:extLst>
          </p:cNvPr>
          <p:cNvSpPr/>
          <p:nvPr/>
        </p:nvSpPr>
        <p:spPr>
          <a:xfrm>
            <a:off x="1458380" y="4218010"/>
            <a:ext cx="281240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Verify all information is correct, distribute to employee or print for employee file if needed.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6619B7-86D3-8A14-75CA-4D833163E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013" y="890168"/>
            <a:ext cx="4946509" cy="55224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509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Common Errors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11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914400" y="822960"/>
            <a:ext cx="6777318" cy="5384202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Employee not found</a:t>
            </a:r>
            <a:r>
              <a:rPr lang="en-US" sz="2400" dirty="0">
                <a:solidFill>
                  <a:schemeClr val="tx1"/>
                </a:solidFill>
              </a:rPr>
              <a:t> – Verify the employee's Social Security Number (SSN), Name, or HIPAA ID and search again. 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Invalid Effective Date</a:t>
            </a:r>
            <a:r>
              <a:rPr lang="en-US" sz="2400" dirty="0">
                <a:solidFill>
                  <a:schemeClr val="tx1"/>
                </a:solidFill>
              </a:rPr>
              <a:t> –  Verify the effective date is correct and meets NMPSIA eligibility requirements before submitting the transaction.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b="1" dirty="0">
                <a:solidFill>
                  <a:schemeClr val="tx1"/>
                </a:solidFill>
              </a:rPr>
              <a:t>Missing Required Information </a:t>
            </a:r>
            <a:r>
              <a:rPr lang="en-US" sz="2400" dirty="0">
                <a:solidFill>
                  <a:schemeClr val="tx1"/>
                </a:solidFill>
              </a:rPr>
              <a:t>– Make sure all required fields are complete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b="1" dirty="0">
                <a:solidFill>
                  <a:schemeClr val="tx1"/>
                </a:solidFill>
              </a:rPr>
              <a:t>Incorrect Cancellation Reason </a:t>
            </a:r>
            <a:r>
              <a:rPr lang="en-US" sz="2400" dirty="0">
                <a:solidFill>
                  <a:schemeClr val="tx1"/>
                </a:solidFill>
              </a:rPr>
              <a:t>– Select the cancellation reason that best matches the employee's employment status or reason for termination.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4137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If an error continues, contact your EASI Edu Administrative Representative.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Need Assistance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1</a:t>
            </a:r>
            <a:r>
              <a:rPr lang="en-US" dirty="0"/>
              <a:t>2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756372"/>
            <a:ext cx="7772400" cy="427866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b="1" dirty="0">
                <a:solidFill>
                  <a:schemeClr val="tx1"/>
                </a:solidFill>
              </a:rPr>
              <a:t>Contact Us: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EASI Edu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1-800-233-3164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Contact your assigned representative for portal assistance.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Or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NMPSIA Benefits Team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1-800-548-3724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800"/>
            </a:pPr>
            <a:r>
              <a:rPr lang="en-US" sz="2400" b="1" dirty="0">
                <a:solidFill>
                  <a:schemeClr val="tx1"/>
                </a:solidFill>
              </a:rPr>
              <a:t>Thank you for supporting your employees!</a:t>
            </a:r>
          </a:p>
        </p:txBody>
      </p:sp>
      <p:pic>
        <p:nvPicPr>
          <p:cNvPr id="10" name="Picture 9" descr="A logo with blue text&#10;&#10;Description automatically generated">
            <a:extLst>
              <a:ext uri="{FF2B5EF4-FFF2-40B4-BE49-F238E27FC236}">
                <a16:creationId xmlns:a16="http://schemas.microsoft.com/office/drawing/2014/main" id="{E37C2797-220E-5201-AF7E-70C6D3B48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5735109"/>
            <a:ext cx="1815353" cy="9591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4DD267-24B9-A915-48EE-24B7667AF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41" y="5982186"/>
            <a:ext cx="1791970" cy="6673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25249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Before </a:t>
            </a:r>
            <a:r>
              <a:rPr lang="en-US" dirty="0"/>
              <a:t>You </a:t>
            </a:r>
            <a:r>
              <a:rPr dirty="0"/>
              <a:t>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2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403288"/>
            <a:ext cx="7772400" cy="4631752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Before canceling an employee, please review the following information: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Employee cancellations can be submitted at any time during the year.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Future termination dates are accepted.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Retroactive cancellations cannot be processed through the Employer Portal. </a:t>
            </a:r>
            <a:r>
              <a:rPr lang="en-US" sz="2000" dirty="0">
                <a:solidFill>
                  <a:srgbClr val="7030A0"/>
                </a:solidFill>
              </a:rPr>
              <a:t>(See your EASI Edu Rep)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Complete one transaction at a time when using the Single Employee option.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Have the employee's termination information available before starting.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spcAft>
                <a:spcPts val="600"/>
              </a:spcAft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Verify the employee's </a:t>
            </a:r>
            <a:r>
              <a:rPr lang="en-US" b="1" dirty="0">
                <a:solidFill>
                  <a:srgbClr val="464646"/>
                </a:solidFill>
                <a:latin typeface="Aptos"/>
              </a:rPr>
              <a:t>Last Date of Coverage </a:t>
            </a:r>
            <a:r>
              <a:rPr lang="en-US" dirty="0">
                <a:solidFill>
                  <a:srgbClr val="464646"/>
                </a:solidFill>
                <a:latin typeface="Aptos"/>
              </a:rPr>
              <a:t>before submitting the transaction. Incorrect dates may delay processing or require additional corrections.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Before You 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3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731520"/>
            <a:ext cx="7772400" cy="530352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You must be logged into the NMPSIA </a:t>
            </a:r>
            <a:r>
              <a:rPr lang="en-US" b="1" dirty="0" err="1">
                <a:solidFill>
                  <a:schemeClr val="tx1"/>
                </a:solidFill>
              </a:rPr>
              <a:t>MyBenefits</a:t>
            </a:r>
            <a:r>
              <a:rPr lang="en-US" b="1" dirty="0">
                <a:solidFill>
                  <a:schemeClr val="tx1"/>
                </a:solidFill>
              </a:rPr>
              <a:t> Portal before 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b="1" dirty="0">
                <a:solidFill>
                  <a:schemeClr val="tx1"/>
                </a:solidFill>
              </a:rPr>
              <a:t>completing this tutorial.</a:t>
            </a:r>
          </a:p>
          <a:p>
            <a:pPr algn="ctr">
              <a:defRPr sz="2100" b="1">
                <a:solidFill>
                  <a:srgbClr val="00539B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If you are a new user, forgot your password, or experience login issues, please refer to the Employer Login Tutorial </a:t>
            </a:r>
            <a:r>
              <a:rPr lang="en-US" sz="1400" dirty="0">
                <a:solidFill>
                  <a:srgbClr val="7030A0"/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https://nmpsia.com/employer-trainings.html</a:t>
            </a:r>
            <a:r>
              <a:rPr lang="en-US" sz="1400" dirty="0">
                <a:solidFill>
                  <a:srgbClr val="7030A0"/>
                </a:solidFill>
                <a:latin typeface="Aptos" panose="020B0004020202020204" pitchFamily="34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for complete step-by-step instructions.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>
              <a:defRPr sz="2100" b="1">
                <a:solidFill>
                  <a:srgbClr val="00539B"/>
                </a:solidFill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Important Reminders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MFA codes expire after 5 minutes.</a:t>
            </a:r>
            <a:b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Use the email associated with your NMPSIA benefits.</a:t>
            </a:r>
            <a:b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• Check your Spam or Junk folder if you do not receive your code.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Need help logging in?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Please refer to the Employer Login Tutorial before continuing.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The Employer Login Tutorial includes: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First-Time Login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Password Assistance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MFA Verification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Common Login  Errors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✔ Account Assistance</a:t>
            </a:r>
            <a:endParaRPr sz="1400" dirty="0">
              <a:latin typeface="Aptos" panose="020B00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412480" y="64300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Bookmark the Employer Portal login page for quicker access in the future.</a:t>
            </a:r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373894A0-B869-6085-5027-F9C85C56576F}"/>
              </a:ext>
            </a:extLst>
          </p:cNvPr>
          <p:cNvSpPr/>
          <p:nvPr/>
        </p:nvSpPr>
        <p:spPr>
          <a:xfrm>
            <a:off x="8595360" y="3017520"/>
            <a:ext cx="2926080" cy="357295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Go to </a:t>
            </a:r>
            <a:r>
              <a:rPr sz="1400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NMPSIA.com</a:t>
            </a:r>
            <a:endParaRPr sz="1400" dirty="0">
              <a:solidFill>
                <a:srgbClr val="7030A0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Benefits Portal Login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Employer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Enter </a:t>
            </a:r>
            <a:r>
              <a:rPr lang="en-US" sz="1400" dirty="0">
                <a:solidFill>
                  <a:schemeClr val="tx1"/>
                </a:solidFill>
              </a:rPr>
              <a:t>District ID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Representative</a:t>
            </a:r>
            <a:endParaRPr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Enter Password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Complete MFA Verification</a:t>
            </a:r>
            <a:endParaRPr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What You'll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4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1013988" y="1354851"/>
            <a:ext cx="6750264" cy="414829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Before beginning, have the following information available: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District ID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Your login credentials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Access to your authentication email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Social Security Number (SSN)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Last Day Worked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Last Payroll Deductions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Effective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001000" y="822960"/>
            <a:ext cx="3332285" cy="1876278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Verify you have all information before beginning.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Transaction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5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394234"/>
            <a:ext cx="6729632" cy="370286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This tutorial will show you how to:</a:t>
            </a:r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Enter all required employee information.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Review the transaction for accuracy.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Submit the transaction for processing.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Verify that the transaction was successfully submitted.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Understand what happens after submission.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47085" y="822959"/>
            <a:ext cx="4074355" cy="2418181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r>
              <a:rPr lang="en-US" dirty="0">
                <a:solidFill>
                  <a:srgbClr val="464646"/>
                </a:solidFill>
                <a:latin typeface="Aptos"/>
              </a:rPr>
              <a:t>Every Employer Portal transaction follows the same basic process:</a:t>
            </a:r>
            <a:br>
              <a:rPr lang="en-US" dirty="0">
                <a:solidFill>
                  <a:srgbClr val="464646"/>
                </a:solidFill>
                <a:latin typeface="Aptos"/>
              </a:rPr>
            </a:br>
            <a:r>
              <a:rPr lang="en-US" b="1" dirty="0">
                <a:solidFill>
                  <a:srgbClr val="464646"/>
                </a:solidFill>
                <a:latin typeface="Aptos"/>
              </a:rPr>
              <a:t>→ Enter → Review → Submit → Verify</a:t>
            </a:r>
          </a:p>
          <a:p>
            <a:r>
              <a:rPr lang="en-US" dirty="0">
                <a:solidFill>
                  <a:srgbClr val="464646"/>
                </a:solidFill>
                <a:latin typeface="Aptos"/>
              </a:rPr>
              <a:t>Although each transaction may require different information, the overall process remains consistent throughout the Employer Portal.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6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274320" y="1234440"/>
            <a:ext cx="3844101" cy="219456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From the Home page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Navigate to the Cancel EE tab</a:t>
            </a: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05380580-1754-6D6F-B44F-B9E149B59D52}"/>
              </a:ext>
            </a:extLst>
          </p:cNvPr>
          <p:cNvSpPr/>
          <p:nvPr/>
        </p:nvSpPr>
        <p:spPr>
          <a:xfrm>
            <a:off x="668215" y="3880328"/>
            <a:ext cx="2866292" cy="2388585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lang="en-US" sz="2200" b="1" dirty="0">
                <a:solidFill>
                  <a:srgbClr val="00875F"/>
                </a:solidFill>
              </a:rPr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Be sure you are selecting the correct transaction before continuing. The Cancel EE option is used only to terminate an employee's NMPSIA coverage.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BD02CB-797F-522A-5A46-7A3A0C181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120" y="715224"/>
            <a:ext cx="7670534" cy="566841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219C899-5F41-60BC-3175-8493E849A5D5}"/>
              </a:ext>
            </a:extLst>
          </p:cNvPr>
          <p:cNvCxnSpPr>
            <a:cxnSpLocks/>
          </p:cNvCxnSpPr>
          <p:nvPr/>
        </p:nvCxnSpPr>
        <p:spPr>
          <a:xfrm flipV="1">
            <a:off x="3739978" y="1928388"/>
            <a:ext cx="4027895" cy="6994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7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95751" y="897861"/>
            <a:ext cx="4423522" cy="3476531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Enter the employee's Social Security Number.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Verify the employee's name populates correctly.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Enter the </a:t>
            </a:r>
            <a:r>
              <a:rPr lang="en-US" altLang="en-US" b="1" dirty="0">
                <a:solidFill>
                  <a:schemeClr val="tx1"/>
                </a:solidFill>
              </a:rPr>
              <a:t>Last Date of Coverage</a:t>
            </a:r>
            <a:r>
              <a:rPr lang="en-US" altLang="en-US" dirty="0">
                <a:solidFill>
                  <a:schemeClr val="tx1"/>
                </a:solidFill>
              </a:rPr>
              <a:t>.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Enter the </a:t>
            </a:r>
            <a:r>
              <a:rPr lang="en-US" altLang="en-US" b="1" dirty="0">
                <a:solidFill>
                  <a:schemeClr val="tx1"/>
                </a:solidFill>
              </a:rPr>
              <a:t>Received Date</a:t>
            </a:r>
            <a:r>
              <a:rPr lang="en-US" altLang="en-US" dirty="0">
                <a:solidFill>
                  <a:schemeClr val="tx1"/>
                </a:solidFill>
              </a:rPr>
              <a:t>.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Important:</a:t>
            </a:r>
            <a:r>
              <a:rPr lang="en-US" dirty="0">
                <a:solidFill>
                  <a:schemeClr val="tx1"/>
                </a:solidFill>
              </a:rPr>
              <a:t> The </a:t>
            </a:r>
            <a:r>
              <a:rPr lang="en-US" b="1" dirty="0">
                <a:solidFill>
                  <a:schemeClr val="tx1"/>
                </a:solidFill>
              </a:rPr>
              <a:t>Last Date of Coverage</a:t>
            </a:r>
            <a:r>
              <a:rPr lang="en-US" dirty="0">
                <a:solidFill>
                  <a:schemeClr val="tx1"/>
                </a:solidFill>
              </a:rPr>
              <a:t> must be the last day of the current month or a future date. Retroactive cancellations cannot be processed through the Employer Portal.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068" y="4624753"/>
            <a:ext cx="3752888" cy="1921785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sz="1600" dirty="0"/>
              <a:t>Before continuing, verify that the employee displayed on the screen is the correct individual. Using the wrong Social Security Number may result in processing delays</a:t>
            </a:r>
            <a:r>
              <a:rPr lang="en-US" dirty="0"/>
              <a:t>.</a:t>
            </a:r>
            <a:endParaRPr b="1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4BEF04C-CEF2-0493-2249-BB3072FB5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246" y="769545"/>
            <a:ext cx="7143898" cy="584853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E9077EC-34D7-2E28-6A47-FF41E73176E1}"/>
              </a:ext>
            </a:extLst>
          </p:cNvPr>
          <p:cNvSpPr/>
          <p:nvPr/>
        </p:nvSpPr>
        <p:spPr>
          <a:xfrm>
            <a:off x="5232903" y="3702867"/>
            <a:ext cx="6593336" cy="37119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37D0FA2E-E874-304B-A6F2-88F393EE93FD}"/>
              </a:ext>
            </a:extLst>
          </p:cNvPr>
          <p:cNvSpPr/>
          <p:nvPr/>
        </p:nvSpPr>
        <p:spPr>
          <a:xfrm>
            <a:off x="519555" y="4218233"/>
            <a:ext cx="3752888" cy="2281974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/>
              <a:t>Choose the cancellation reason that best matches the employee's employment status. Selecting the correct reason helps ensure accurate processing and reporting.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8 of 1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274320" y="1283124"/>
            <a:ext cx="4243359" cy="201752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Select the appropriate </a:t>
            </a:r>
            <a:r>
              <a:rPr lang="en-US" altLang="en-US" sz="2000" b="1" dirty="0">
                <a:solidFill>
                  <a:schemeClr val="tx1"/>
                </a:solidFill>
              </a:rPr>
              <a:t>Reason for Cancellation</a:t>
            </a:r>
            <a:r>
              <a:rPr lang="en-US" altLang="en-US" sz="2000" dirty="0">
                <a:solidFill>
                  <a:schemeClr val="tx1"/>
                </a:solidFill>
              </a:rPr>
              <a:t>. 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Review all information for accuracy. 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Select </a:t>
            </a:r>
            <a:r>
              <a:rPr lang="en-US" altLang="en-US" sz="2000" b="1" dirty="0">
                <a:solidFill>
                  <a:schemeClr val="tx1"/>
                </a:solidFill>
              </a:rPr>
              <a:t>Submit</a:t>
            </a:r>
            <a:r>
              <a:rPr lang="en-US" altLang="en-US" sz="20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60EB226-9285-714C-66F6-D09BFB8DB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6567" y="679010"/>
            <a:ext cx="6911114" cy="5960363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0571D99-7D73-BC87-BABD-534538279487}"/>
              </a:ext>
            </a:extLst>
          </p:cNvPr>
          <p:cNvCxnSpPr>
            <a:cxnSpLocks/>
          </p:cNvCxnSpPr>
          <p:nvPr/>
        </p:nvCxnSpPr>
        <p:spPr>
          <a:xfrm>
            <a:off x="3560885" y="2006688"/>
            <a:ext cx="7280031" cy="18223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7FBE3E8-6AAA-5E72-002A-08D7301F47D8}"/>
              </a:ext>
            </a:extLst>
          </p:cNvPr>
          <p:cNvCxnSpPr>
            <a:cxnSpLocks/>
          </p:cNvCxnSpPr>
          <p:nvPr/>
        </p:nvCxnSpPr>
        <p:spPr>
          <a:xfrm>
            <a:off x="2628900" y="2924269"/>
            <a:ext cx="3121269" cy="26583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6EEAD-01B0-EF34-9497-9C71DEE7F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D59408-2C3A-D084-B0A9-68E19E303E35}"/>
              </a:ext>
            </a:extLst>
          </p:cNvPr>
          <p:cNvSpPr/>
          <p:nvPr/>
        </p:nvSpPr>
        <p:spPr>
          <a:xfrm>
            <a:off x="0" y="-364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C05137-BC8D-71FA-DDFD-02EB9D03D17B}"/>
              </a:ext>
            </a:extLst>
          </p:cNvPr>
          <p:cNvSpPr txBox="1"/>
          <p:nvPr/>
        </p:nvSpPr>
        <p:spPr>
          <a:xfrm>
            <a:off x="274320" y="45720"/>
            <a:ext cx="10568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Step </a:t>
            </a:r>
            <a:r>
              <a:rPr lang="en-US" dirty="0"/>
              <a:t>4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3F4EC2-8042-5EFE-7945-92DCE46A12B8}"/>
              </a:ext>
            </a:extLst>
          </p:cNvPr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9</a:t>
            </a:r>
            <a:r>
              <a:rPr dirty="0"/>
              <a:t> of 1</a:t>
            </a:r>
            <a:r>
              <a:rPr lang="en-US" dirty="0"/>
              <a:t>2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72ED73-20AF-300D-A9BF-7EA068AA09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2645"/>
          <a:stretch>
            <a:fillRect/>
          </a:stretch>
        </p:blipFill>
        <p:spPr>
          <a:xfrm>
            <a:off x="3877408" y="757373"/>
            <a:ext cx="7654443" cy="324621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A1658A8-E579-4930-6137-F5451FC1DAE4}"/>
              </a:ext>
            </a:extLst>
          </p:cNvPr>
          <p:cNvSpPr/>
          <p:nvPr/>
        </p:nvSpPr>
        <p:spPr>
          <a:xfrm>
            <a:off x="10550637" y="2909005"/>
            <a:ext cx="809984" cy="49794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D93669B-9397-34FC-58DB-F55EBA27061D}"/>
              </a:ext>
            </a:extLst>
          </p:cNvPr>
          <p:cNvSpPr/>
          <p:nvPr/>
        </p:nvSpPr>
        <p:spPr>
          <a:xfrm>
            <a:off x="499751" y="3657600"/>
            <a:ext cx="3764431" cy="2331036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CHECK: Once the transaction has been successfully submitted, a successful submission message will be displayed.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7A3DA5-0553-24F5-5CFD-D675261EB4DE}"/>
              </a:ext>
            </a:extLst>
          </p:cNvPr>
          <p:cNvCxnSpPr>
            <a:cxnSpLocks/>
          </p:cNvCxnSpPr>
          <p:nvPr/>
        </p:nvCxnSpPr>
        <p:spPr>
          <a:xfrm flipV="1">
            <a:off x="4264182" y="3505662"/>
            <a:ext cx="6216249" cy="13567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76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4aa6bf4-d436-426f-bfa4-04b7a70e60ff}" enabled="0" method="" siteId="{04aa6bf4-d436-426f-bfa4-04b7a70e60f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821</Words>
  <Application>Microsoft Office PowerPoint</Application>
  <PresentationFormat>Widescreen</PresentationFormat>
  <Paragraphs>116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Martinez, Leslie, PSIA</dc:creator>
  <cp:keywords/>
  <dc:description>generated using python-pptx</dc:description>
  <cp:lastModifiedBy>Jones, Kaylei, PSIA</cp:lastModifiedBy>
  <cp:revision>16</cp:revision>
  <dcterms:created xsi:type="dcterms:W3CDTF">2013-01-27T09:14:16Z</dcterms:created>
  <dcterms:modified xsi:type="dcterms:W3CDTF">2026-08-10T19:57:14Z</dcterms:modified>
  <cp:category/>
</cp:coreProperties>
</file>